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57" r:id="rId6"/>
    <p:sldId id="258" r:id="rId7"/>
    <p:sldId id="259" r:id="rId8"/>
    <p:sldId id="262" r:id="rId9"/>
    <p:sldId id="263" r:id="rId10"/>
    <p:sldId id="264" r:id="rId11"/>
    <p:sldId id="260" r:id="rId12"/>
    <p:sldId id="261" r:id="rId13"/>
    <p:sldId id="272" r:id="rId14"/>
    <p:sldId id="265" r:id="rId15"/>
    <p:sldId id="266" r:id="rId16"/>
    <p:sldId id="267" r:id="rId17"/>
    <p:sldId id="284" r:id="rId18"/>
    <p:sldId id="285" r:id="rId19"/>
    <p:sldId id="278" r:id="rId20"/>
    <p:sldId id="283" r:id="rId21"/>
    <p:sldId id="282" r:id="rId22"/>
    <p:sldId id="279" r:id="rId23"/>
    <p:sldId id="277" r:id="rId2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6A027F-FBA2-40CB-9E1C-BFC27B0C7632}" type="datetimeFigureOut">
              <a:rPr lang="ar-EG" smtClean="0"/>
              <a:pPr/>
              <a:t>06/07/1432</a:t>
            </a:fld>
            <a:endParaRPr lang="ar-E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6B3496-922E-43C2-80A0-E53102CCC07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A027F-FBA2-40CB-9E1C-BFC27B0C7632}" type="datetimeFigureOut">
              <a:rPr lang="ar-EG" smtClean="0"/>
              <a:pPr/>
              <a:t>06/07/1432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B3496-922E-43C2-80A0-E53102CCC07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06A027F-FBA2-40CB-9E1C-BFC27B0C7632}" type="datetimeFigureOut">
              <a:rPr lang="ar-EG" smtClean="0"/>
              <a:pPr/>
              <a:t>06/07/1432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6B3496-922E-43C2-80A0-E53102CCC07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A027F-FBA2-40CB-9E1C-BFC27B0C7632}" type="datetimeFigureOut">
              <a:rPr lang="ar-EG" smtClean="0"/>
              <a:pPr/>
              <a:t>06/07/1432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B3496-922E-43C2-80A0-E53102CCC07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6A027F-FBA2-40CB-9E1C-BFC27B0C7632}" type="datetimeFigureOut">
              <a:rPr lang="ar-EG" smtClean="0"/>
              <a:pPr/>
              <a:t>06/07/1432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06B3496-922E-43C2-80A0-E53102CCC07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A027F-FBA2-40CB-9E1C-BFC27B0C7632}" type="datetimeFigureOut">
              <a:rPr lang="ar-EG" smtClean="0"/>
              <a:pPr/>
              <a:t>06/07/1432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B3496-922E-43C2-80A0-E53102CCC07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A027F-FBA2-40CB-9E1C-BFC27B0C7632}" type="datetimeFigureOut">
              <a:rPr lang="ar-EG" smtClean="0"/>
              <a:pPr/>
              <a:t>06/07/1432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B3496-922E-43C2-80A0-E53102CCC07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A027F-FBA2-40CB-9E1C-BFC27B0C7632}" type="datetimeFigureOut">
              <a:rPr lang="ar-EG" smtClean="0"/>
              <a:pPr/>
              <a:t>06/07/1432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B3496-922E-43C2-80A0-E53102CCC07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6A027F-FBA2-40CB-9E1C-BFC27B0C7632}" type="datetimeFigureOut">
              <a:rPr lang="ar-EG" smtClean="0"/>
              <a:pPr/>
              <a:t>06/07/1432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B3496-922E-43C2-80A0-E53102CCC07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A027F-FBA2-40CB-9E1C-BFC27B0C7632}" type="datetimeFigureOut">
              <a:rPr lang="ar-EG" smtClean="0"/>
              <a:pPr/>
              <a:t>06/07/1432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B3496-922E-43C2-80A0-E53102CCC07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A027F-FBA2-40CB-9E1C-BFC27B0C7632}" type="datetimeFigureOut">
              <a:rPr lang="ar-EG" smtClean="0"/>
              <a:pPr/>
              <a:t>06/07/1432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B3496-922E-43C2-80A0-E53102CCC077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06A027F-FBA2-40CB-9E1C-BFC27B0C7632}" type="datetimeFigureOut">
              <a:rPr lang="ar-EG" smtClean="0"/>
              <a:pPr/>
              <a:t>06/07/1432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6B3496-922E-43C2-80A0-E53102CCC077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4G%20(The%20Next%20Generation%20for%20Mobile%20Communication)\Videos\The%20Evolution%20of%20Mobile%20Phones%201985%20-%20Today.av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4G%20(The%20Next%20Generation%20for%20Mobile%20Communication)\Videos\NTT%20DoCoMo%20Mobile%20Future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Picture 4" descr="Presentation Intro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35716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19 April 2009- 4G- </a:t>
            </a:r>
            <a:r>
              <a:rPr lang="en-US" b="1" u="sng" dirty="0" err="1" smtClean="0">
                <a:solidFill>
                  <a:schemeClr val="bg1"/>
                </a:solidFill>
              </a:rPr>
              <a:t>Zeyad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Tarek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ation BG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7239000" cy="677246"/>
          </a:xfrm>
        </p:spPr>
        <p:txBody>
          <a:bodyPr/>
          <a:lstStyle/>
          <a:p>
            <a:r>
              <a:rPr lang="en-US" dirty="0" smtClean="0"/>
              <a:t>Frequency Reuse</a:t>
            </a:r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3184" t="38086" r="47998" b="26758"/>
          <a:stretch>
            <a:fillRect/>
          </a:stretch>
        </p:blipFill>
        <p:spPr bwMode="auto">
          <a:xfrm>
            <a:off x="2178827" y="2535351"/>
            <a:ext cx="4786346" cy="3251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4282" y="714356"/>
            <a:ext cx="7739066" cy="428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Because cell phones and base stations use low-power transmitters, the same frequencies can be reused in non-adjacent cells. The two purple cells can reuse the same frequencies.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ation BG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239000" cy="605808"/>
          </a:xfrm>
        </p:spPr>
        <p:txBody>
          <a:bodyPr/>
          <a:lstStyle/>
          <a:p>
            <a:r>
              <a:rPr lang="en-US" dirty="0" smtClean="0"/>
              <a:t>2G</a:t>
            </a:r>
            <a:endParaRPr lang="ar-E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1958" y="785794"/>
            <a:ext cx="7239000" cy="185738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 Calls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Voice Mail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Receive Simple Email Messages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Time to Download a 3min. Song: 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n-US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31-41min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6272" y="2428868"/>
            <a:ext cx="7239000" cy="642942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2.5G</a:t>
            </a:r>
            <a:endParaRPr kumimoji="0" lang="ar-EG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1958" y="3286124"/>
            <a:ext cx="7239000" cy="292895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 Calls/Fax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Voice Mail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Send/Receive Large Email Messages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Browsing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Navigation/Maps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Time to Download a 3min. Song: 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n-US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6-9min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8" y="334012"/>
            <a:ext cx="31790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Speed: 10Kb/Sec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1538" y="2905780"/>
            <a:ext cx="39901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Speed: 64-144Kb/Sec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ation BG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71462"/>
            <a:ext cx="7239000" cy="8915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3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endParaRPr kumimoji="0" lang="ar-EG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1958" y="1214422"/>
            <a:ext cx="7810504" cy="428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 Calls/Fax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Voice Mail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Send/Receive Large Email Messages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Speed Web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Navigation/Maps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 Conferencing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TV Streaming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Time to Download a 3min. Song: 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n-US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11Sec-1.5min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8" y="642918"/>
            <a:ext cx="56685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Speed: 144Kb/Sec-2Mb/Sec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Presentation BG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7486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Wrong with 3G ?</a:t>
            </a: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428596" y="1500174"/>
            <a:ext cx="251011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  <a:sym typeface="Wingdings" pitchFamily="2" charset="2"/>
              </a:rPr>
              <a:t> </a:t>
            </a: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Data Rates: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2071678"/>
            <a:ext cx="807249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+mn-cs"/>
              </a:rPr>
              <a:t>Some of the time data users are back on GPRS rates (50-300Kbps) 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2620028"/>
            <a:ext cx="214962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  <a:sym typeface="Wingdings" pitchFamily="2" charset="2"/>
              </a:rPr>
              <a:t> Latency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7250" y="3198813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>
                <a:solidFill>
                  <a:schemeClr val="bg1"/>
                </a:solidFill>
                <a:latin typeface="Franklin Gothic Book" pitchFamily="34" charset="0"/>
                <a:cs typeface="Tahoma" pitchFamily="34" charset="0"/>
              </a:rPr>
              <a:t>In the range of 200-500ms, a very high latency by IP and internet standards, meaning that interactive games and real-time voice and video applications are impossible to use on most existing 3G networks.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596" y="4357694"/>
            <a:ext cx="6643734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  <a:sym typeface="Wingdings" pitchFamily="2" charset="2"/>
              </a:rPr>
              <a:t>Interference </a:t>
            </a: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  <a:sym typeface="Wingdings" pitchFamily="2" charset="2"/>
              </a:rPr>
              <a:t>caused by any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  <a:sym typeface="Wingdings" pitchFamily="2" charset="2"/>
              </a:rPr>
              <a:t> 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itchFamily="2" charset="2"/>
              </a:rPr>
              <a:t>  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  <a:sym typeface="Wingdings" pitchFamily="2" charset="2"/>
              </a:rPr>
              <a:t>transmission </a:t>
            </a: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b="12195"/>
          <a:stretch>
            <a:fillRect/>
          </a:stretch>
        </p:blipFill>
        <p:spPr bwMode="auto">
          <a:xfrm>
            <a:off x="1420014" y="2000240"/>
            <a:ext cx="6303973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  <a:endParaRPr lang="ar-E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ation BG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605808"/>
          </a:xfrm>
        </p:spPr>
        <p:txBody>
          <a:bodyPr/>
          <a:lstStyle/>
          <a:p>
            <a:r>
              <a:rPr lang="en-US" dirty="0" smtClean="0"/>
              <a:t>The Evolution of 4G</a:t>
            </a:r>
            <a:endParaRPr lang="ar-E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1785926"/>
            <a:ext cx="6929486" cy="200026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LTE (Long Term Evolution):</a:t>
            </a: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is a 3GPP standard term for a completely new air interface based on OFDM and smart antennas and an all-IP network.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endParaRPr lang="en-US" sz="2800" dirty="0" smtClean="0">
              <a:solidFill>
                <a:schemeClr val="bg1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ation BG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677246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ar-E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844" y="1643050"/>
            <a:ext cx="6929486" cy="4572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Wireless Broadband access</a:t>
            </a: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MMS</a:t>
            </a: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Video Chat</a:t>
            </a: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Mobile TV</a:t>
            </a: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HDTV Content</a:t>
            </a: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Digital Video Broadcasting (DVB)</a:t>
            </a: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Minimal service like voice and data.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6637" y="857232"/>
            <a:ext cx="4331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Any Time-Any Where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ation BG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677246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ar-E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844" y="1000108"/>
            <a:ext cx="6929486" cy="507209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A Spectrally Efficient System</a:t>
            </a: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High Network Capacity</a:t>
            </a: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A Nominal Data rate of 100Mb/s While Client moves at high speeds (320Km/hr), and 1Gb/s While Client and Station are relatively fixed.</a:t>
            </a: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A data rate of at least 100Mb/s between any two points in the World!</a:t>
            </a: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Smooth Handoff.</a:t>
            </a: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Seamless Connectivity and Global Roaming across multiple networks.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ation BG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677246"/>
          </a:xfrm>
        </p:spPr>
        <p:txBody>
          <a:bodyPr/>
          <a:lstStyle/>
          <a:p>
            <a:r>
              <a:rPr lang="en-US" dirty="0" smtClean="0"/>
              <a:t>New Innovation</a:t>
            </a:r>
            <a:endParaRPr lang="ar-E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844" y="1000108"/>
            <a:ext cx="7143800" cy="50720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The future Smartphone will be based on open wireless architecture (OWA) technology which means, when you change the wireless standards, you do not need to change phone.</a:t>
            </a: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				</a:t>
            </a:r>
            <a:r>
              <a:rPr lang="en-US" sz="2400" dirty="0" smtClean="0">
                <a:solidFill>
                  <a:schemeClr val="bg1"/>
                </a:solidFill>
                <a:cs typeface="Tahoma" pitchFamily="34" charset="0"/>
              </a:rPr>
              <a:t>Source: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www.4gmobile.com</a:t>
            </a:r>
            <a:endParaRPr lang="en-US" sz="2800" dirty="0" smtClean="0">
              <a:solidFill>
                <a:srgbClr val="FFFF00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resentation B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862"/>
            <a:ext cx="7239000" cy="605808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NOKIA Morph</a:t>
            </a:r>
            <a:endParaRPr lang="en-US" sz="4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71546"/>
            <a:ext cx="7143800" cy="4203378"/>
          </a:xfrm>
        </p:spPr>
        <p:txBody>
          <a:bodyPr>
            <a:normAutofit/>
          </a:bodyPr>
          <a:lstStyle/>
          <a:p>
            <a:pPr algn="l" rtl="0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bg1"/>
                </a:solidFill>
              </a:rPr>
              <a:t>Based on Nanotechnology</a:t>
            </a:r>
          </a:p>
          <a:p>
            <a:pPr algn="l" rtl="0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bg1"/>
                </a:solidFill>
              </a:rPr>
              <a:t>Completely flexible</a:t>
            </a:r>
          </a:p>
          <a:p>
            <a:pPr algn="l" rtl="0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bg1"/>
                </a:solidFill>
              </a:rPr>
              <a:t>Self-Cleaning</a:t>
            </a:r>
          </a:p>
          <a:p>
            <a:pPr algn="l" rtl="0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bg1"/>
                </a:solidFill>
              </a:rPr>
              <a:t>Advanced Power Sources</a:t>
            </a:r>
          </a:p>
          <a:p>
            <a:pPr algn="l" rtl="0" fontAlgn="auto">
              <a:spcAft>
                <a:spcPts val="0"/>
              </a:spcAft>
              <a:buFont typeface="Wingdings 2"/>
              <a:buChar char=""/>
              <a:defRPr/>
            </a:pP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26</a:t>
            </a:r>
            <a:endParaRPr lang="ar-EG" dirty="0"/>
          </a:p>
        </p:txBody>
      </p:sp>
      <p:pic>
        <p:nvPicPr>
          <p:cNvPr id="2051" name="Picture 3" descr="L:\4G (The Next Generation for Mobile Communication)\Morph\1379-47c498e899c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920" y="3071810"/>
            <a:ext cx="4327642" cy="3154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L:\4G (The Next Generation for Mobile Communication)\Morph\1379-47c498e75a572.jpg"/>
          <p:cNvPicPr>
            <a:picLocks noChangeAspect="1" noChangeArrowheads="1"/>
          </p:cNvPicPr>
          <p:nvPr/>
        </p:nvPicPr>
        <p:blipFill>
          <a:blip r:embed="rId4"/>
          <a:srcRect l="24759" r="22955"/>
          <a:stretch>
            <a:fillRect/>
          </a:stretch>
        </p:blipFill>
        <p:spPr bwMode="auto">
          <a:xfrm>
            <a:off x="6573744" y="-71462"/>
            <a:ext cx="2570256" cy="3583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1719" t="14648" r="75830" b="78516"/>
          <a:stretch>
            <a:fillRect/>
          </a:stretch>
        </p:blipFill>
        <p:spPr bwMode="auto">
          <a:xfrm>
            <a:off x="3286116" y="500042"/>
            <a:ext cx="1387938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L:\4G (The Next Generation for Mobile Communication)\Morph\Nokia - The Morph concept_files\morph_wrist_mod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281383"/>
            <a:ext cx="4856600" cy="3005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resentation B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7486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4G in Egypt 2012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7143800" cy="4846320"/>
          </a:xfrm>
        </p:spPr>
        <p:txBody>
          <a:bodyPr>
            <a:normAutofit/>
          </a:bodyPr>
          <a:lstStyle/>
          <a:p>
            <a:pPr algn="l" rtl="0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bg1"/>
                </a:solidFill>
              </a:rPr>
              <a:t>By the end of 2008, Nokia Siemens Networks will be delivering the new LTE-ready hardware to more than 10 major mobile operators in Europe, Asia and North America.</a:t>
            </a:r>
          </a:p>
          <a:p>
            <a:pPr algn="l" rtl="0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bg1"/>
                </a:solidFill>
              </a:rPr>
              <a:t>According to a recent Dec. 2008 LTE Commitments list report, LTE will be available in Egypt by the Q2 of 2012 through the two leading Mobile networks Vodafone Egypt and </a:t>
            </a:r>
            <a:r>
              <a:rPr lang="en-US" dirty="0" err="1" smtClean="0">
                <a:solidFill>
                  <a:schemeClr val="bg1"/>
                </a:solidFill>
              </a:rPr>
              <a:t>Etisalat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Misr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26</a:t>
            </a:r>
            <a:endParaRPr lang="ar-E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The Evolution of Mobile Phones 1985 - Today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Picture 4" descr="Presentation Intro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NTT DoCoMo Mobile Futur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6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resentation B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8201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References and Resources </a:t>
            </a:r>
            <a:endParaRPr lang="ar-EG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4846320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  <a:cs typeface="Tahoma" pitchFamily="34" charset="0"/>
              </a:rPr>
              <a:t>Dave Wisely, IP for 4G, John Wiley &amp; Sons,2009</a:t>
            </a:r>
          </a:p>
          <a:p>
            <a:pPr algn="l" rtl="0"/>
            <a:r>
              <a:rPr lang="da-DK" dirty="0" smtClean="0">
                <a:solidFill>
                  <a:schemeClr val="bg1"/>
                </a:solidFill>
                <a:cs typeface="Tahoma" pitchFamily="34" charset="0"/>
              </a:rPr>
              <a:t>E. Dahlman et al., 3G Evolution: HSPA and LTE for Mobile </a:t>
            </a:r>
            <a:r>
              <a:rPr lang="en-US" dirty="0" smtClean="0">
                <a:solidFill>
                  <a:schemeClr val="bg1"/>
                </a:solidFill>
                <a:cs typeface="Tahoma" pitchFamily="34" charset="0"/>
              </a:rPr>
              <a:t>Broadband, Academic Press, 2007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  <a:cs typeface="Tahoma" pitchFamily="34" charset="0"/>
              </a:rPr>
              <a:t>Jim </a:t>
            </a:r>
            <a:r>
              <a:rPr lang="en-US" dirty="0" err="1" smtClean="0">
                <a:solidFill>
                  <a:schemeClr val="bg1"/>
                </a:solidFill>
                <a:cs typeface="Tahoma" pitchFamily="34" charset="0"/>
              </a:rPr>
              <a:t>Zyren</a:t>
            </a:r>
            <a:r>
              <a:rPr lang="en-US" dirty="0" smtClean="0">
                <a:solidFill>
                  <a:schemeClr val="bg1"/>
                </a:solidFill>
                <a:cs typeface="Tahoma" pitchFamily="34" charset="0"/>
              </a:rPr>
              <a:t>, Overview of the 3GPP Long Term Evolution Physical Layer, White paper, 2007</a:t>
            </a:r>
          </a:p>
          <a:p>
            <a:pPr algn="l" rtl="0"/>
            <a:endParaRPr lang="en-US" dirty="0" smtClean="0">
              <a:solidFill>
                <a:schemeClr val="bg1"/>
              </a:solidFill>
              <a:cs typeface="Tahoma" pitchFamily="34" charset="0"/>
            </a:endParaRPr>
          </a:p>
          <a:p>
            <a:pPr algn="l" rtl="0"/>
            <a:endParaRPr lang="ar-EG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27</a:t>
            </a:r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1719" r="86084" b="67773"/>
          <a:stretch>
            <a:fillRect/>
          </a:stretch>
        </p:blipFill>
        <p:spPr bwMode="auto">
          <a:xfrm>
            <a:off x="785786" y="4357694"/>
            <a:ext cx="1357290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660" t="11914" r="88818" b="82227"/>
          <a:stretch>
            <a:fillRect/>
          </a:stretch>
        </p:blipFill>
        <p:spPr bwMode="auto">
          <a:xfrm>
            <a:off x="2285984" y="4429132"/>
            <a:ext cx="1285884" cy="593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1660" t="30469" r="69775" b="61718"/>
          <a:stretch>
            <a:fillRect/>
          </a:stretch>
        </p:blipFill>
        <p:spPr bwMode="auto">
          <a:xfrm>
            <a:off x="3857620" y="4786322"/>
            <a:ext cx="2786082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195" t="15820" r="84424" b="75391"/>
          <a:stretch>
            <a:fillRect/>
          </a:stretch>
        </p:blipFill>
        <p:spPr bwMode="auto">
          <a:xfrm>
            <a:off x="2285984" y="5143512"/>
            <a:ext cx="1500198" cy="64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iStock_000000416102_L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59576" y="2967335"/>
            <a:ext cx="34248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Thank you!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Picture 4" descr="Presentation Intro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ation BG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95232" y="1142984"/>
            <a:ext cx="8167694" cy="23574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v"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Communication..?</a:t>
            </a:r>
          </a:p>
          <a:p>
            <a:pPr marL="731520" lvl="1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v"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Mobile..?</a:t>
            </a:r>
            <a:endParaRPr lang="en-US" sz="6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ation BG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986"/>
            <a:ext cx="7239000" cy="605808"/>
          </a:xfrm>
        </p:spPr>
        <p:txBody>
          <a:bodyPr/>
          <a:lstStyle/>
          <a:p>
            <a:r>
              <a:rPr lang="en-US" dirty="0" smtClean="0"/>
              <a:t>Outlines</a:t>
            </a:r>
            <a:endParaRPr lang="ar-E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1958" y="1142984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the Phone Works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Some Other Concepts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From 1G to 3G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3G Technology and Beyond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We need to work on 4G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Future of Mobile Communication Technology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and Resources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4G (The Next Generation for Mobile Communication)\Graphics\Presentation B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8548"/>
            <a:ext cx="7239000" cy="677246"/>
          </a:xfrm>
        </p:spPr>
        <p:txBody>
          <a:bodyPr/>
          <a:lstStyle/>
          <a:p>
            <a:r>
              <a:rPr lang="en-US" dirty="0" smtClean="0"/>
              <a:t>How the Phone Works</a:t>
            </a:r>
            <a:endParaRPr lang="ar-EG" dirty="0"/>
          </a:p>
        </p:txBody>
      </p:sp>
      <p:pic>
        <p:nvPicPr>
          <p:cNvPr id="5" name="Picture 4" descr="telephone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571" y="991178"/>
            <a:ext cx="6500858" cy="4875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ation BG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7400948" cy="85723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QoS</a:t>
            </a:r>
            <a:r>
              <a:rPr lang="en-US" dirty="0" smtClean="0"/>
              <a:t> and other Terminologies</a:t>
            </a:r>
            <a:endParaRPr lang="ar-E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1958" y="928670"/>
            <a:ext cx="7239000" cy="5357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 of Service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QoS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Analog Vs. Digital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Rate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Wireless Channel: Downlink &amp; Uplink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Access: TDMA, FDMA, CDMA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Frequency Band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Spectrum Efficiency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MIMO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Multipath Propagation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Noise and Interference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L:\4G (The Next Generation for Mobile Communication)\Generations\33_white_paper_di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" y="666750"/>
            <a:ext cx="7353300" cy="552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L:\4G (The Next Generation for Mobile Communication)\Generations\figure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5053" y="1578310"/>
            <a:ext cx="4333894" cy="3701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L:\4G (The Next Generation for Mobile Communication)\Generations\_44183348_radio_spectrum_inf416.gif"/>
          <p:cNvPicPr>
            <a:picLocks noChangeAspect="1" noChangeArrowheads="1"/>
          </p:cNvPicPr>
          <p:nvPr/>
        </p:nvPicPr>
        <p:blipFill>
          <a:blip r:embed="rId5"/>
          <a:srcRect b="9109"/>
          <a:stretch>
            <a:fillRect/>
          </a:stretch>
        </p:blipFill>
        <p:spPr bwMode="auto">
          <a:xfrm>
            <a:off x="678629" y="1047161"/>
            <a:ext cx="7786742" cy="4763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ation BG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7239000" cy="820122"/>
          </a:xfrm>
        </p:spPr>
        <p:txBody>
          <a:bodyPr/>
          <a:lstStyle/>
          <a:p>
            <a:r>
              <a:rPr lang="en-US" dirty="0" smtClean="0"/>
              <a:t>Mobile Evolution</a:t>
            </a:r>
            <a:endParaRPr lang="ar-EG" dirty="0"/>
          </a:p>
        </p:txBody>
      </p:sp>
      <p:pic>
        <p:nvPicPr>
          <p:cNvPr id="2051" name="Picture 3" descr="L:\4G (The Next Generation for Mobile Communication)\Generations\2924470493_9c8c8e4a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55" y="1035827"/>
            <a:ext cx="8996891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ation BG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605808"/>
          </a:xfrm>
        </p:spPr>
        <p:txBody>
          <a:bodyPr/>
          <a:lstStyle/>
          <a:p>
            <a:pPr rtl="0"/>
            <a:r>
              <a:rPr lang="en-US" dirty="0" smtClean="0"/>
              <a:t>1G (Motorola </a:t>
            </a:r>
            <a:r>
              <a:rPr lang="en-US" dirty="0" err="1" smtClean="0"/>
              <a:t>DynaTac</a:t>
            </a:r>
            <a:r>
              <a:rPr lang="en-US" dirty="0" smtClean="0"/>
              <a:t>)</a:t>
            </a:r>
            <a:endParaRPr lang="ar-EG" dirty="0"/>
          </a:p>
        </p:txBody>
      </p:sp>
      <p:pic>
        <p:nvPicPr>
          <p:cNvPr id="4098" name="Picture 2" descr="L:\4G (The Next Generation for Mobile Communication)\Generations\A030625_RUDI_KROLLOP_MOTOROLA-DYNATAC__N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4102913" cy="4318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1958" y="1214422"/>
            <a:ext cx="4381480" cy="428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Installed Radio-Telephones in cars.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Antenna Tower Per City.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Only 25 Channels Available on Tower.</a:t>
            </a:r>
          </a:p>
          <a:p>
            <a:pPr marL="274320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powerful transmitter.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738</TotalTime>
  <Words>590</Words>
  <Application>Microsoft Office PowerPoint</Application>
  <PresentationFormat>On-screen Show (4:3)</PresentationFormat>
  <Paragraphs>108</Paragraphs>
  <Slides>23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Slide 1</vt:lpstr>
      <vt:lpstr>Slide 2</vt:lpstr>
      <vt:lpstr>Slide 3</vt:lpstr>
      <vt:lpstr>Slide 4</vt:lpstr>
      <vt:lpstr>Outlines</vt:lpstr>
      <vt:lpstr>How the Phone Works</vt:lpstr>
      <vt:lpstr>QoS and other Terminologies</vt:lpstr>
      <vt:lpstr>Mobile Evolution</vt:lpstr>
      <vt:lpstr>1G (Motorola DynaTac)</vt:lpstr>
      <vt:lpstr>Frequency Reuse</vt:lpstr>
      <vt:lpstr>2G</vt:lpstr>
      <vt:lpstr>Slide 12</vt:lpstr>
      <vt:lpstr>What is Wrong with 3G ?</vt:lpstr>
      <vt:lpstr>The Evolution of 4G</vt:lpstr>
      <vt:lpstr>Requirements</vt:lpstr>
      <vt:lpstr>Objectives</vt:lpstr>
      <vt:lpstr>New Innovation</vt:lpstr>
      <vt:lpstr>NOKIA Morph</vt:lpstr>
      <vt:lpstr>4G in Egypt 2012</vt:lpstr>
      <vt:lpstr>Slide 20</vt:lpstr>
      <vt:lpstr>Slide 21</vt:lpstr>
      <vt:lpstr>References and Resources </vt:lpstr>
      <vt:lpstr>Slide 23</vt:lpstr>
    </vt:vector>
  </TitlesOfParts>
  <Company>ZizoTroNics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Zeyad Tarek</dc:creator>
  <cp:lastModifiedBy>Administrator</cp:lastModifiedBy>
  <cp:revision>106</cp:revision>
  <dcterms:created xsi:type="dcterms:W3CDTF">2009-04-18T09:49:08Z</dcterms:created>
  <dcterms:modified xsi:type="dcterms:W3CDTF">2011-06-07T08:16:53Z</dcterms:modified>
</cp:coreProperties>
</file>